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73" autoAdjust="0"/>
    <p:restoredTop sz="94660"/>
  </p:normalViewPr>
  <p:slideViewPr>
    <p:cSldViewPr snapToGrid="0">
      <p:cViewPr varScale="1">
        <p:scale>
          <a:sx n="97" d="100"/>
          <a:sy n="97" d="100"/>
        </p:scale>
        <p:origin x="108" y="7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37316E19-4958-4FDB-9FA0-1DCB20A42F9B}" type="datetimeFigureOut">
              <a:rPr lang="el-GR" smtClean="0"/>
              <a:t>7/7/2025</a:t>
            </a:fld>
            <a:endParaRPr lang="el-GR"/>
          </a:p>
        </p:txBody>
      </p:sp>
      <p:sp>
        <p:nvSpPr>
          <p:cNvPr id="5" name="Footer Placeholder 4"/>
          <p:cNvSpPr>
            <a:spLocks noGrp="1"/>
          </p:cNvSpPr>
          <p:nvPr>
            <p:ph type="ftr" sz="quarter" idx="11"/>
          </p:nvPr>
        </p:nvSpPr>
        <p:spPr>
          <a:xfrm>
            <a:off x="2416500" y="329307"/>
            <a:ext cx="4973915" cy="309201"/>
          </a:xfrm>
        </p:spPr>
        <p:txBody>
          <a:bodyPr/>
          <a:lstStyle/>
          <a:p>
            <a:endParaRPr lang="el-GR"/>
          </a:p>
        </p:txBody>
      </p:sp>
      <p:sp>
        <p:nvSpPr>
          <p:cNvPr id="6" name="Slide Number Placeholder 5"/>
          <p:cNvSpPr>
            <a:spLocks noGrp="1"/>
          </p:cNvSpPr>
          <p:nvPr>
            <p:ph type="sldNum" sz="quarter" idx="12"/>
          </p:nvPr>
        </p:nvSpPr>
        <p:spPr>
          <a:xfrm>
            <a:off x="1437664" y="798973"/>
            <a:ext cx="811019" cy="503578"/>
          </a:xfrm>
        </p:spPr>
        <p:txBody>
          <a:bodyPr/>
          <a:lstStyle/>
          <a:p>
            <a:fld id="{FB60E366-BECF-43D3-B3D1-0523609561CE}" type="slidenum">
              <a:rPr lang="el-GR" smtClean="0"/>
              <a:t>‹Nº›</a:t>
            </a:fld>
            <a:endParaRPr lang="el-G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199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7316E19-4958-4FDB-9FA0-1DCB20A42F9B}"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B60E366-BECF-43D3-B3D1-0523609561CE}" type="slidenum">
              <a:rPr lang="el-GR" smtClean="0"/>
              <a:t>‹Nº›</a:t>
            </a:fld>
            <a:endParaRPr lang="el-G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78786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7316E19-4958-4FDB-9FA0-1DCB20A42F9B}"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B60E366-BECF-43D3-B3D1-0523609561CE}" type="slidenum">
              <a:rPr lang="el-GR" smtClean="0"/>
              <a:t>‹Nº›</a:t>
            </a:fld>
            <a:endParaRPr lang="el-G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5325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7316E19-4958-4FDB-9FA0-1DCB20A42F9B}"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B60E366-BECF-43D3-B3D1-0523609561CE}" type="slidenum">
              <a:rPr lang="el-GR" smtClean="0"/>
              <a:t>‹Nº›</a:t>
            </a:fld>
            <a:endParaRPr lang="el-G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72443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7316E19-4958-4FDB-9FA0-1DCB20A42F9B}"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B60E366-BECF-43D3-B3D1-0523609561CE}" type="slidenum">
              <a:rPr lang="el-GR" smtClean="0"/>
              <a:t>‹Nº›</a:t>
            </a:fld>
            <a:endParaRPr lang="el-G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17163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37316E19-4958-4FDB-9FA0-1DCB20A42F9B}"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B60E366-BECF-43D3-B3D1-0523609561CE}" type="slidenum">
              <a:rPr lang="el-GR" smtClean="0"/>
              <a:t>‹Nº›</a:t>
            </a:fld>
            <a:endParaRPr lang="el-G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20018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447191" y="2824269"/>
            <a:ext cx="4645152" cy="264445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412362" y="2821491"/>
            <a:ext cx="4645152" cy="263737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7316E19-4958-4FDB-9FA0-1DCB20A42F9B}" type="datetimeFigureOut">
              <a:rPr lang="el-GR" smtClean="0"/>
              <a:t>7/7/2025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B60E366-BECF-43D3-B3D1-0523609561CE}" type="slidenum">
              <a:rPr lang="el-GR" smtClean="0"/>
              <a:t>‹Nº›</a:t>
            </a:fld>
            <a:endParaRPr lang="el-G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9333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37316E19-4958-4FDB-9FA0-1DCB20A42F9B}" type="datetimeFigureOut">
              <a:rPr lang="el-GR" smtClean="0"/>
              <a:t>7/7/2025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B60E366-BECF-43D3-B3D1-0523609561CE}" type="slidenum">
              <a:rPr lang="el-GR" smtClean="0"/>
              <a:t>‹Nº›</a:t>
            </a:fld>
            <a:endParaRPr lang="el-G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46449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316E19-4958-4FDB-9FA0-1DCB20A42F9B}" type="datetimeFigureOut">
              <a:rPr lang="el-GR" smtClean="0"/>
              <a:t>7/7/2025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FB60E366-BECF-43D3-B3D1-0523609561CE}" type="slidenum">
              <a:rPr lang="el-GR" smtClean="0"/>
              <a:t>‹Nº›</a:t>
            </a:fld>
            <a:endParaRPr lang="el-GR"/>
          </a:p>
        </p:txBody>
      </p:sp>
    </p:spTree>
    <p:extLst>
      <p:ext uri="{BB962C8B-B14F-4D97-AF65-F5344CB8AC3E}">
        <p14:creationId xmlns:p14="http://schemas.microsoft.com/office/powerpoint/2010/main" val="3580599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7316E19-4958-4FDB-9FA0-1DCB20A42F9B}"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B60E366-BECF-43D3-B3D1-0523609561CE}" type="slidenum">
              <a:rPr lang="el-GR" smtClean="0"/>
              <a:t>‹Nº›</a:t>
            </a:fld>
            <a:endParaRPr lang="el-G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61795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7316E19-4958-4FDB-9FA0-1DCB20A42F9B}" type="datetimeFigureOut">
              <a:rPr lang="el-GR" smtClean="0"/>
              <a:t>7/7/2025</a:t>
            </a:fld>
            <a:endParaRPr lang="el-GR"/>
          </a:p>
        </p:txBody>
      </p:sp>
      <p:sp>
        <p:nvSpPr>
          <p:cNvPr id="6" name="Footer Placeholder 5"/>
          <p:cNvSpPr>
            <a:spLocks noGrp="1"/>
          </p:cNvSpPr>
          <p:nvPr>
            <p:ph type="ftr" sz="quarter" idx="11"/>
          </p:nvPr>
        </p:nvSpPr>
        <p:spPr>
          <a:xfrm>
            <a:off x="1447382" y="318640"/>
            <a:ext cx="5541004" cy="320931"/>
          </a:xfrm>
        </p:spPr>
        <p:txBody>
          <a:bodyPr/>
          <a:lstStyle/>
          <a:p>
            <a:endParaRPr lang="el-GR"/>
          </a:p>
        </p:txBody>
      </p:sp>
      <p:sp>
        <p:nvSpPr>
          <p:cNvPr id="7" name="Slide Number Placeholder 6"/>
          <p:cNvSpPr>
            <a:spLocks noGrp="1"/>
          </p:cNvSpPr>
          <p:nvPr>
            <p:ph type="sldNum" sz="quarter" idx="12"/>
          </p:nvPr>
        </p:nvSpPr>
        <p:spPr/>
        <p:txBody>
          <a:bodyPr/>
          <a:lstStyle/>
          <a:p>
            <a:fld id="{FB60E366-BECF-43D3-B3D1-0523609561CE}" type="slidenum">
              <a:rPr lang="el-GR" smtClean="0"/>
              <a:t>‹Nº›</a:t>
            </a:fld>
            <a:endParaRPr lang="el-G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01850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7316E19-4958-4FDB-9FA0-1DCB20A42F9B}" type="datetimeFigureOut">
              <a:rPr lang="el-GR" smtClean="0"/>
              <a:t>7/7/2025</a:t>
            </a:fld>
            <a:endParaRPr lang="el-G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B60E366-BECF-43D3-B3D1-0523609561CE}" type="slidenum">
              <a:rPr lang="el-GR" smtClean="0"/>
              <a:t>‹Nº›</a:t>
            </a:fld>
            <a:endParaRPr lang="el-G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3223626"/>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Autofit/>
          </a:bodyPr>
          <a:lstStyle/>
          <a:p>
            <a:r>
              <a:rPr lang="en-US" sz="4000" dirty="0"/>
              <a:t>Integrating Guidance and Coaching into Educational Counseling with a Foundation in Child Psychology</a:t>
            </a:r>
            <a:endParaRPr lang="el-GR" sz="4000" dirty="0"/>
          </a:p>
        </p:txBody>
      </p:sp>
      <p:sp>
        <p:nvSpPr>
          <p:cNvPr id="3" name="Υπότιτλος 2"/>
          <p:cNvSpPr>
            <a:spLocks noGrp="1"/>
          </p:cNvSpPr>
          <p:nvPr>
            <p:ph type="subTitle" idx="1"/>
          </p:nvPr>
        </p:nvSpPr>
        <p:spPr>
          <a:xfrm>
            <a:off x="2737494" y="4110114"/>
            <a:ext cx="8915399" cy="1598707"/>
          </a:xfrm>
        </p:spPr>
        <p:txBody>
          <a:bodyPr>
            <a:normAutofit fontScale="62500" lnSpcReduction="20000"/>
          </a:bodyPr>
          <a:lstStyle/>
          <a:p>
            <a:r>
              <a:rPr lang="en-US" dirty="0"/>
              <a:t>An Exploration of Effective Educational Practices</a:t>
            </a:r>
          </a:p>
          <a:p>
            <a:endParaRPr lang="en-US" dirty="0"/>
          </a:p>
          <a:p>
            <a:pPr algn="ctr"/>
            <a:r>
              <a:rPr lang="en-US" dirty="0"/>
              <a:t>Elena Ioakeim</a:t>
            </a:r>
            <a:endParaRPr lang="el-GR" dirty="0"/>
          </a:p>
          <a:p>
            <a:pPr algn="ctr"/>
            <a:r>
              <a:rPr lang="en-US" dirty="0" err="1"/>
              <a:t>Phd</a:t>
            </a:r>
            <a:r>
              <a:rPr lang="en-US" dirty="0"/>
              <a:t> Candidate </a:t>
            </a:r>
          </a:p>
          <a:p>
            <a:pPr algn="ctr"/>
            <a:r>
              <a:rPr lang="en-US" dirty="0"/>
              <a:t>University of Alicante</a:t>
            </a:r>
          </a:p>
          <a:p>
            <a:endParaRPr lang="el-GR" dirty="0"/>
          </a:p>
        </p:txBody>
      </p:sp>
    </p:spTree>
    <p:extLst>
      <p:ext uri="{BB962C8B-B14F-4D97-AF65-F5344CB8AC3E}">
        <p14:creationId xmlns:p14="http://schemas.microsoft.com/office/powerpoint/2010/main" val="1737275486"/>
      </p:ext>
    </p:extLst>
  </p:cSld>
  <p:clrMapOvr>
    <a:masterClrMapping/>
  </p:clrMapOvr>
  <mc:AlternateContent xmlns:mc="http://schemas.openxmlformats.org/markup-compatibility/2006" xmlns:p14="http://schemas.microsoft.com/office/powerpoint/2010/main">
    <mc:Choice Requires="p14">
      <p:transition spd="slow" p14:dur="2000" advTm="11019"/>
    </mc:Choice>
    <mc:Fallback xmlns="">
      <p:transition spd="slow" advTm="1101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Challenges and Solutions</a:t>
            </a:r>
            <a:endParaRPr lang="el-GR" dirty="0"/>
          </a:p>
        </p:txBody>
      </p:sp>
      <p:sp>
        <p:nvSpPr>
          <p:cNvPr id="3" name="Θέση περιεχομένου 2"/>
          <p:cNvSpPr>
            <a:spLocks noGrp="1"/>
          </p:cNvSpPr>
          <p:nvPr>
            <p:ph idx="1"/>
          </p:nvPr>
        </p:nvSpPr>
        <p:spPr/>
        <p:txBody>
          <a:bodyPr>
            <a:normAutofit fontScale="85000" lnSpcReduction="10000"/>
          </a:bodyPr>
          <a:lstStyle/>
          <a:p>
            <a:r>
              <a:rPr lang="en-US" dirty="0"/>
              <a:t>Implementing guidance and coaching in educational settings comes with several challenges, including resistance from students, lack of resources, and insufficient training for educators. Students may initially resist these interventions due to a lack of understanding or trust, making it essential to build rapport and clearly communicate the benefits. Limited resources, such as funding and time, can also hinder the implementation and sustainability of effective programs. </a:t>
            </a:r>
          </a:p>
          <a:p>
            <a:r>
              <a:rPr lang="en-US" dirty="0"/>
              <a:t>To address these challenges, solutions involve comprehensive training for educators to equip them with the necessary skills and knowledge. Additionally, fostering parental involvement ensures a supportive home environment that reinforces the guidance and coaching provided at school. Securing adequate funding through grants or community partnerships can provide the resources needed to maintain and expand these programs. By addressing these challenges proactively, educational institutions can create a more supportive and effective environment for student development.</a:t>
            </a:r>
            <a:endParaRPr lang="el-GR" dirty="0"/>
          </a:p>
        </p:txBody>
      </p:sp>
    </p:spTree>
    <p:extLst>
      <p:ext uri="{BB962C8B-B14F-4D97-AF65-F5344CB8AC3E}">
        <p14:creationId xmlns:p14="http://schemas.microsoft.com/office/powerpoint/2010/main" val="870244290"/>
      </p:ext>
    </p:extLst>
  </p:cSld>
  <p:clrMapOvr>
    <a:masterClrMapping/>
  </p:clrMapOvr>
  <mc:AlternateContent xmlns:mc="http://schemas.openxmlformats.org/markup-compatibility/2006" xmlns:p14="http://schemas.microsoft.com/office/powerpoint/2010/main">
    <mc:Choice Requires="p14">
      <p:transition spd="slow" p14:dur="2000" advTm="58520"/>
    </mc:Choice>
    <mc:Fallback xmlns="">
      <p:transition spd="slow" advTm="5852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Role of Parents and Guardians</a:t>
            </a:r>
            <a:endParaRPr lang="el-GR" dirty="0"/>
          </a:p>
        </p:txBody>
      </p:sp>
      <p:sp>
        <p:nvSpPr>
          <p:cNvPr id="3" name="Θέση περιεχομένου 2"/>
          <p:cNvSpPr>
            <a:spLocks noGrp="1"/>
          </p:cNvSpPr>
          <p:nvPr>
            <p:ph idx="1"/>
          </p:nvPr>
        </p:nvSpPr>
        <p:spPr/>
        <p:txBody>
          <a:bodyPr>
            <a:normAutofit fontScale="85000" lnSpcReduction="20000"/>
          </a:bodyPr>
          <a:lstStyle/>
          <a:p>
            <a:r>
              <a:rPr lang="en-US" dirty="0"/>
              <a:t>Parents and guardians play a crucial role in reinforcing the guidance and coaching provided in educational settings. Their involvement is vital in creating a consistent and supportive environment for children both at home and at school. </a:t>
            </a:r>
          </a:p>
          <a:p>
            <a:r>
              <a:rPr lang="en-US" dirty="0"/>
              <a:t>By actively participating in their child's education, parents can help set and monitor academic and personal goals, provide encouragement, and address any challenges their child may face. Regular communication with teachers and coaches ensures that parents are informed about their child's progress and can offer additional support when needed.</a:t>
            </a:r>
          </a:p>
          <a:p>
            <a:r>
              <a:rPr lang="en-US" dirty="0"/>
              <a:t> Moreover, parents and guardians can model positive behaviors and attitudes towards learning, fostering a growth mindset in their children. Their engagement not only enhances the effectiveness of educational counseling but also strengthens the child's confidence and motivation, contributing significantly to their overall development and success.</a:t>
            </a:r>
            <a:endParaRPr lang="el-GR" dirty="0"/>
          </a:p>
        </p:txBody>
      </p:sp>
    </p:spTree>
    <p:extLst>
      <p:ext uri="{BB962C8B-B14F-4D97-AF65-F5344CB8AC3E}">
        <p14:creationId xmlns:p14="http://schemas.microsoft.com/office/powerpoint/2010/main" val="3397113438"/>
      </p:ext>
    </p:extLst>
  </p:cSld>
  <p:clrMapOvr>
    <a:masterClrMapping/>
  </p:clrMapOvr>
  <mc:AlternateContent xmlns:mc="http://schemas.openxmlformats.org/markup-compatibility/2006" xmlns:p14="http://schemas.microsoft.com/office/powerpoint/2010/main">
    <mc:Choice Requires="p14">
      <p:transition spd="slow" p14:dur="2000" advTm="54056"/>
    </mc:Choice>
    <mc:Fallback xmlns="">
      <p:transition spd="slow" advTm="54056"/>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Teacher Training and Development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n-US" dirty="0"/>
              <a:t>Ongoing teacher training and development are essential for the effective implementation of guidance and coaching in educational settings. Professional development programs equip teachers with the skills and knowledge necessary to understand child psychology, employ counseling techniques, and create supportive learning environments. Training workshops and seminars focused on active listening, goal setting, and positive reinforcement enable teachers to better address the individual needs of their students. </a:t>
            </a:r>
          </a:p>
          <a:p>
            <a:r>
              <a:rPr lang="en-US" dirty="0"/>
              <a:t>Additionally, development programs that include stress management and problem-solving strategies help teachers manage classroom dynamics more effectively. By investing in continuous learning, educators can stay updated with the latest research and best practices, ensuring that they provide high-quality guidance and coaching. This professional growth not only benefits the teachers but also significantly enhances the academic and personal development of their students.</a:t>
            </a:r>
            <a:endParaRPr lang="el-GR" dirty="0"/>
          </a:p>
        </p:txBody>
      </p:sp>
    </p:spTree>
    <p:extLst>
      <p:ext uri="{BB962C8B-B14F-4D97-AF65-F5344CB8AC3E}">
        <p14:creationId xmlns:p14="http://schemas.microsoft.com/office/powerpoint/2010/main" val="1459258980"/>
      </p:ext>
    </p:extLst>
  </p:cSld>
  <p:clrMapOvr>
    <a:masterClrMapping/>
  </p:clrMapOvr>
  <mc:AlternateContent xmlns:mc="http://schemas.openxmlformats.org/markup-compatibility/2006" xmlns:p14="http://schemas.microsoft.com/office/powerpoint/2010/main">
    <mc:Choice Requires="p14">
      <p:transition spd="slow" p14:dur="2000" advTm="56510"/>
    </mc:Choice>
    <mc:Fallback xmlns="">
      <p:transition spd="slow" advTm="5651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Measuring Effectiveness</a:t>
            </a:r>
            <a:endParaRPr lang="el-GR" dirty="0"/>
          </a:p>
        </p:txBody>
      </p:sp>
      <p:sp>
        <p:nvSpPr>
          <p:cNvPr id="3" name="Θέση περιεχομένου 2"/>
          <p:cNvSpPr>
            <a:spLocks noGrp="1"/>
          </p:cNvSpPr>
          <p:nvPr>
            <p:ph idx="1"/>
          </p:nvPr>
        </p:nvSpPr>
        <p:spPr/>
        <p:txBody>
          <a:bodyPr>
            <a:normAutofit fontScale="85000" lnSpcReduction="10000"/>
          </a:bodyPr>
          <a:lstStyle/>
          <a:p>
            <a:r>
              <a:rPr lang="en-US" dirty="0"/>
              <a:t>Measuring the effectiveness of guidance and coaching programs in educational settings is crucial to ensure they meet the desired outcomes and provide tangible benefits to students. Key methods for evaluating effectiveness include collecting and analyzing student feedback through surveys and interviews, which offer insights into the students' perceptions and experiences. Monitoring academic performance and tracking improvements in grades and test scores provide quantitative data on the impact of these programs. </a:t>
            </a:r>
          </a:p>
          <a:p>
            <a:r>
              <a:rPr lang="en-US" dirty="0"/>
              <a:t>Additionally, observing behavioral changes, such as increased participation in class, improved social interactions, and enhanced emotional resilience, helps assess the broader impact on student well-being. Regular assessment and evaluation enable educators to refine their approaches, address any shortcomings, and implement evidence-based improvements, ensuring that guidance and coaching programs remain effective and responsive to the evolving needs of students.</a:t>
            </a:r>
            <a:endParaRPr lang="el-GR" dirty="0"/>
          </a:p>
        </p:txBody>
      </p:sp>
    </p:spTree>
    <p:extLst>
      <p:ext uri="{BB962C8B-B14F-4D97-AF65-F5344CB8AC3E}">
        <p14:creationId xmlns:p14="http://schemas.microsoft.com/office/powerpoint/2010/main" val="2551791813"/>
      </p:ext>
    </p:extLst>
  </p:cSld>
  <p:clrMapOvr>
    <a:masterClrMapping/>
  </p:clrMapOvr>
  <mc:AlternateContent xmlns:mc="http://schemas.openxmlformats.org/markup-compatibility/2006" xmlns:p14="http://schemas.microsoft.com/office/powerpoint/2010/main">
    <mc:Choice Requires="p14">
      <p:transition spd="slow" p14:dur="2000" advTm="57022"/>
    </mc:Choice>
    <mc:Fallback xmlns="">
      <p:transition spd="slow" advTm="57022"/>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Future Directions</a:t>
            </a:r>
            <a:endParaRPr lang="el-GR" dirty="0"/>
          </a:p>
        </p:txBody>
      </p:sp>
      <p:sp>
        <p:nvSpPr>
          <p:cNvPr id="3" name="Θέση περιεχομένου 2"/>
          <p:cNvSpPr>
            <a:spLocks noGrp="1"/>
          </p:cNvSpPr>
          <p:nvPr>
            <p:ph idx="1"/>
          </p:nvPr>
        </p:nvSpPr>
        <p:spPr/>
        <p:txBody>
          <a:bodyPr>
            <a:normAutofit fontScale="85000" lnSpcReduction="20000"/>
          </a:bodyPr>
          <a:lstStyle/>
          <a:p>
            <a:r>
              <a:rPr lang="en-US" dirty="0"/>
              <a:t>Future directions for guidance and coaching in educational settings involve exploring new methodologies, integrating technology, and expanding research on the long-term impacts of these practices. Incorporating digital tools and online platforms can enhance the accessibility and scalability of coaching programs, allowing for personalized support even in remote or underserved areas. </a:t>
            </a:r>
          </a:p>
          <a:p>
            <a:r>
              <a:rPr lang="en-US" dirty="0"/>
              <a:t>Continued research is essential to identify best practices and innovative approaches that address diverse student needs. Additionally, expanding studies on the long-term effects of guidance and coaching will provide valuable insights into how these interventions influence academic success, career readiness, and overall life satisfaction. </a:t>
            </a:r>
          </a:p>
          <a:p>
            <a:r>
              <a:rPr lang="en-US" dirty="0"/>
              <a:t>Emphasizing interdisciplinary collaboration among educators, psychologists, and policymakers can lead to more comprehensive and effective strategies, ultimately fostering an educational environment where every student can thrive.</a:t>
            </a:r>
            <a:endParaRPr lang="el-GR" dirty="0"/>
          </a:p>
        </p:txBody>
      </p:sp>
    </p:spTree>
    <p:extLst>
      <p:ext uri="{BB962C8B-B14F-4D97-AF65-F5344CB8AC3E}">
        <p14:creationId xmlns:p14="http://schemas.microsoft.com/office/powerpoint/2010/main" val="68057264"/>
      </p:ext>
    </p:extLst>
  </p:cSld>
  <p:clrMapOvr>
    <a:masterClrMapping/>
  </p:clrMapOvr>
  <mc:AlternateContent xmlns:mc="http://schemas.openxmlformats.org/markup-compatibility/2006" xmlns:p14="http://schemas.microsoft.com/office/powerpoint/2010/main">
    <mc:Choice Requires="p14">
      <p:transition spd="slow" p14:dur="2000" advTm="60019"/>
    </mc:Choice>
    <mc:Fallback xmlns="">
      <p:transition spd="slow" advTm="60019"/>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Conclusion</a:t>
            </a:r>
            <a:endParaRPr lang="el-GR" dirty="0"/>
          </a:p>
        </p:txBody>
      </p:sp>
      <p:sp>
        <p:nvSpPr>
          <p:cNvPr id="3" name="Θέση περιεχομένου 2"/>
          <p:cNvSpPr>
            <a:spLocks noGrp="1"/>
          </p:cNvSpPr>
          <p:nvPr>
            <p:ph idx="1"/>
          </p:nvPr>
        </p:nvSpPr>
        <p:spPr/>
        <p:txBody>
          <a:bodyPr>
            <a:normAutofit fontScale="85000" lnSpcReduction="10000"/>
          </a:bodyPr>
          <a:lstStyle/>
          <a:p>
            <a:r>
              <a:rPr lang="en-US" dirty="0"/>
              <a:t>Guidance and coaching, informed by child psychology, are invaluable tools in educational counseling that significantly enhance the development and success of students. By providing personalized support, setting achievable goals, and fostering a positive learning environment, these practices help build self-esteem, improve academic performance, and develop essential life skills. </a:t>
            </a:r>
          </a:p>
          <a:p>
            <a:r>
              <a:rPr lang="en-US" dirty="0"/>
              <a:t>The integration of guidance and coaching into educational settings ensures that students receive the holistic support they need to navigate their academic journeys and personal growth effectively. </a:t>
            </a:r>
          </a:p>
          <a:p>
            <a:r>
              <a:rPr lang="en-US" dirty="0"/>
              <a:t>As we continue to refine these approaches and address emerging challenges, the potential to positively impact students' lives and educational outcomes remains immense. Investing in these methods not only benefits individual students but also contributes to the creation of more supportive and effective educational environments overall.</a:t>
            </a:r>
            <a:endParaRPr lang="el-GR" dirty="0"/>
          </a:p>
        </p:txBody>
      </p:sp>
    </p:spTree>
    <p:extLst>
      <p:ext uri="{BB962C8B-B14F-4D97-AF65-F5344CB8AC3E}">
        <p14:creationId xmlns:p14="http://schemas.microsoft.com/office/powerpoint/2010/main" val="4007133637"/>
      </p:ext>
    </p:extLst>
  </p:cSld>
  <p:clrMapOvr>
    <a:masterClrMapping/>
  </p:clrMapOvr>
  <mc:AlternateContent xmlns:mc="http://schemas.openxmlformats.org/markup-compatibility/2006" xmlns:p14="http://schemas.microsoft.com/office/powerpoint/2010/main">
    <mc:Choice Requires="p14">
      <p:transition spd="slow" p14:dur="2000" advTm="52514"/>
    </mc:Choice>
    <mc:Fallback xmlns="">
      <p:transition spd="slow" advTm="52514"/>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References</a:t>
            </a:r>
            <a:endParaRPr lang="el-GR" dirty="0"/>
          </a:p>
        </p:txBody>
      </p:sp>
      <p:sp>
        <p:nvSpPr>
          <p:cNvPr id="4" name="Rectangle 1"/>
          <p:cNvSpPr>
            <a:spLocks noGrp="1" noChangeArrowheads="1"/>
          </p:cNvSpPr>
          <p:nvPr>
            <p:ph idx="1"/>
          </p:nvPr>
        </p:nvSpPr>
        <p:spPr bwMode="auto">
          <a:xfrm>
            <a:off x="838200" y="1690688"/>
            <a:ext cx="10558101"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b="0" i="0" u="none" strike="noStrike" cap="none" normalizeH="0" baseline="0" dirty="0" err="1">
                <a:ln>
                  <a:noFill/>
                </a:ln>
                <a:solidFill>
                  <a:schemeClr val="tx1"/>
                </a:solidFill>
                <a:effectLst/>
                <a:latin typeface="Arial" panose="020B0604020202020204" pitchFamily="34" charset="0"/>
              </a:rPr>
              <a:t>Smith</a:t>
            </a:r>
            <a:r>
              <a:rPr kumimoji="0" lang="el-GR" altLang="el-GR" b="0" i="0" u="none" strike="noStrike" cap="none" normalizeH="0" baseline="0" dirty="0">
                <a:ln>
                  <a:noFill/>
                </a:ln>
                <a:solidFill>
                  <a:schemeClr val="tx1"/>
                </a:solidFill>
                <a:effectLst/>
                <a:latin typeface="Arial" panose="020B0604020202020204" pitchFamily="34" charset="0"/>
              </a:rPr>
              <a:t>, J. (2020). </a:t>
            </a:r>
            <a:r>
              <a:rPr kumimoji="0" lang="el-GR" altLang="el-GR" b="0" i="1" u="none" strike="noStrike" cap="none" normalizeH="0" baseline="0" dirty="0" err="1">
                <a:ln>
                  <a:noFill/>
                </a:ln>
                <a:solidFill>
                  <a:schemeClr val="tx1"/>
                </a:solidFill>
                <a:effectLst/>
                <a:latin typeface="Arial" panose="020B0604020202020204" pitchFamily="34" charset="0"/>
              </a:rPr>
              <a:t>Child</a:t>
            </a:r>
            <a:r>
              <a:rPr kumimoji="0" lang="el-GR" altLang="el-GR" b="0" i="1" u="none" strike="noStrike" cap="none" normalizeH="0" baseline="0" dirty="0">
                <a:ln>
                  <a:noFill/>
                </a:ln>
                <a:solidFill>
                  <a:schemeClr val="tx1"/>
                </a:solidFill>
                <a:effectLst/>
                <a:latin typeface="Arial" panose="020B0604020202020204" pitchFamily="34" charset="0"/>
              </a:rPr>
              <a:t> </a:t>
            </a:r>
            <a:r>
              <a:rPr kumimoji="0" lang="el-GR" altLang="el-GR" b="0" i="1" u="none" strike="noStrike" cap="none" normalizeH="0" baseline="0" dirty="0" err="1">
                <a:ln>
                  <a:noFill/>
                </a:ln>
                <a:solidFill>
                  <a:schemeClr val="tx1"/>
                </a:solidFill>
                <a:effectLst/>
                <a:latin typeface="Arial" panose="020B0604020202020204" pitchFamily="34" charset="0"/>
              </a:rPr>
              <a:t>Psychology</a:t>
            </a:r>
            <a:r>
              <a:rPr kumimoji="0" lang="el-GR" altLang="el-GR" b="0" i="1" u="none" strike="noStrike" cap="none" normalizeH="0" baseline="0" dirty="0">
                <a:ln>
                  <a:noFill/>
                </a:ln>
                <a:solidFill>
                  <a:schemeClr val="tx1"/>
                </a:solidFill>
                <a:effectLst/>
                <a:latin typeface="Arial" panose="020B0604020202020204" pitchFamily="34" charset="0"/>
              </a:rPr>
              <a:t> and Educational </a:t>
            </a:r>
            <a:r>
              <a:rPr kumimoji="0" lang="el-GR" altLang="el-GR" b="0" i="1" u="none" strike="noStrike" cap="none" normalizeH="0" baseline="0" dirty="0" err="1">
                <a:ln>
                  <a:noFill/>
                </a:ln>
                <a:solidFill>
                  <a:schemeClr val="tx1"/>
                </a:solidFill>
                <a:effectLst/>
                <a:latin typeface="Arial" panose="020B0604020202020204" pitchFamily="34" charset="0"/>
              </a:rPr>
              <a:t>Counseling</a:t>
            </a:r>
            <a:r>
              <a:rPr kumimoji="0" lang="el-GR" altLang="el-GR" b="0" i="0" u="none" strike="noStrike" cap="none" normalizeH="0" baseline="0" dirty="0">
                <a:ln>
                  <a:noFill/>
                </a:ln>
                <a:solidFill>
                  <a:schemeClr val="tx1"/>
                </a:solidFill>
                <a:effectLst/>
                <a:latin typeface="Arial" panose="020B0604020202020204" pitchFamily="34" charset="0"/>
              </a:rPr>
              <a:t>. </a:t>
            </a:r>
            <a:r>
              <a:rPr kumimoji="0" lang="el-GR" altLang="el-GR" b="0" i="0" u="none" strike="noStrike" cap="none" normalizeH="0" baseline="0" dirty="0" err="1">
                <a:ln>
                  <a:noFill/>
                </a:ln>
                <a:solidFill>
                  <a:schemeClr val="tx1"/>
                </a:solidFill>
                <a:effectLst/>
                <a:latin typeface="Arial" panose="020B0604020202020204" pitchFamily="34" charset="0"/>
              </a:rPr>
              <a:t>Academic</a:t>
            </a:r>
            <a:r>
              <a:rPr kumimoji="0" lang="el-GR" altLang="el-GR" b="0" i="0" u="none" strike="noStrike" cap="none" normalizeH="0" baseline="0" dirty="0">
                <a:ln>
                  <a:noFill/>
                </a:ln>
                <a:solidFill>
                  <a:schemeClr val="tx1"/>
                </a:solidFill>
                <a:effectLst/>
                <a:latin typeface="Arial" panose="020B0604020202020204" pitchFamily="34" charset="0"/>
              </a:rPr>
              <a:t> </a:t>
            </a:r>
            <a:r>
              <a:rPr kumimoji="0" lang="el-GR" altLang="el-GR" b="0" i="0" u="none" strike="noStrike" cap="none" normalizeH="0" baseline="0" dirty="0" err="1">
                <a:ln>
                  <a:noFill/>
                </a:ln>
                <a:solidFill>
                  <a:schemeClr val="tx1"/>
                </a:solidFill>
                <a:effectLst/>
                <a:latin typeface="Arial" panose="020B0604020202020204" pitchFamily="34" charset="0"/>
              </a:rPr>
              <a:t>Press</a:t>
            </a:r>
            <a:r>
              <a:rPr kumimoji="0" lang="el-GR" altLang="el-GR"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b="0" i="0" u="none" strike="noStrike" cap="none" normalizeH="0" baseline="0" dirty="0">
                <a:ln>
                  <a:noFill/>
                </a:ln>
                <a:solidFill>
                  <a:schemeClr val="tx1"/>
                </a:solidFill>
                <a:effectLst/>
                <a:latin typeface="Arial" panose="020B0604020202020204" pitchFamily="34" charset="0"/>
              </a:rPr>
              <a:t>Johnson, L. (2018). </a:t>
            </a:r>
            <a:r>
              <a:rPr kumimoji="0" lang="el-GR" altLang="el-GR" b="0" i="1" u="none" strike="noStrike" cap="none" normalizeH="0" baseline="0" dirty="0" err="1">
                <a:ln>
                  <a:noFill/>
                </a:ln>
                <a:solidFill>
                  <a:schemeClr val="tx1"/>
                </a:solidFill>
                <a:effectLst/>
                <a:latin typeface="Arial" panose="020B0604020202020204" pitchFamily="34" charset="0"/>
              </a:rPr>
              <a:t>Coaching</a:t>
            </a:r>
            <a:r>
              <a:rPr kumimoji="0" lang="el-GR" altLang="el-GR" b="0" i="1" u="none" strike="noStrike" cap="none" normalizeH="0" baseline="0" dirty="0">
                <a:ln>
                  <a:noFill/>
                </a:ln>
                <a:solidFill>
                  <a:schemeClr val="tx1"/>
                </a:solidFill>
                <a:effectLst/>
                <a:latin typeface="Arial" panose="020B0604020202020204" pitchFamily="34" charset="0"/>
              </a:rPr>
              <a:t> in </a:t>
            </a:r>
            <a:r>
              <a:rPr kumimoji="0" lang="el-GR" altLang="el-GR" b="0" i="1" u="none" strike="noStrike" cap="none" normalizeH="0" baseline="0" dirty="0" err="1">
                <a:ln>
                  <a:noFill/>
                </a:ln>
                <a:solidFill>
                  <a:schemeClr val="tx1"/>
                </a:solidFill>
                <a:effectLst/>
                <a:latin typeface="Arial" panose="020B0604020202020204" pitchFamily="34" charset="0"/>
              </a:rPr>
              <a:t>Education</a:t>
            </a:r>
            <a:r>
              <a:rPr kumimoji="0" lang="el-GR" altLang="el-GR" b="0" i="1" u="none" strike="noStrike" cap="none" normalizeH="0" baseline="0" dirty="0">
                <a:ln>
                  <a:noFill/>
                </a:ln>
                <a:solidFill>
                  <a:schemeClr val="tx1"/>
                </a:solidFill>
                <a:effectLst/>
                <a:latin typeface="Arial" panose="020B0604020202020204" pitchFamily="34" charset="0"/>
              </a:rPr>
              <a:t>: A </a:t>
            </a:r>
            <a:r>
              <a:rPr kumimoji="0" lang="el-GR" altLang="el-GR" b="0" i="1" u="none" strike="noStrike" cap="none" normalizeH="0" baseline="0" dirty="0" err="1">
                <a:ln>
                  <a:noFill/>
                </a:ln>
                <a:solidFill>
                  <a:schemeClr val="tx1"/>
                </a:solidFill>
                <a:effectLst/>
                <a:latin typeface="Arial" panose="020B0604020202020204" pitchFamily="34" charset="0"/>
              </a:rPr>
              <a:t>Practical</a:t>
            </a:r>
            <a:r>
              <a:rPr kumimoji="0" lang="el-GR" altLang="el-GR" b="0" i="1" u="none" strike="noStrike" cap="none" normalizeH="0" baseline="0" dirty="0">
                <a:ln>
                  <a:noFill/>
                </a:ln>
                <a:solidFill>
                  <a:schemeClr val="tx1"/>
                </a:solidFill>
                <a:effectLst/>
                <a:latin typeface="Arial" panose="020B0604020202020204" pitchFamily="34" charset="0"/>
              </a:rPr>
              <a:t> </a:t>
            </a:r>
            <a:r>
              <a:rPr kumimoji="0" lang="el-GR" altLang="el-GR" b="0" i="1" u="none" strike="noStrike" cap="none" normalizeH="0" baseline="0" dirty="0" err="1">
                <a:ln>
                  <a:noFill/>
                </a:ln>
                <a:solidFill>
                  <a:schemeClr val="tx1"/>
                </a:solidFill>
                <a:effectLst/>
                <a:latin typeface="Arial" panose="020B0604020202020204" pitchFamily="34" charset="0"/>
              </a:rPr>
              <a:t>Guide</a:t>
            </a:r>
            <a:r>
              <a:rPr kumimoji="0" lang="el-GR" altLang="el-GR" b="0" i="0" u="none" strike="noStrike" cap="none" normalizeH="0" baseline="0" dirty="0">
                <a:ln>
                  <a:noFill/>
                </a:ln>
                <a:solidFill>
                  <a:schemeClr val="tx1"/>
                </a:solidFill>
                <a:effectLst/>
                <a:latin typeface="Arial" panose="020B0604020202020204" pitchFamily="34" charset="0"/>
              </a:rPr>
              <a:t>. </a:t>
            </a:r>
            <a:r>
              <a:rPr kumimoji="0" lang="el-GR" altLang="el-GR" b="0" i="0" u="none" strike="noStrike" cap="none" normalizeH="0" baseline="0" dirty="0" err="1">
                <a:ln>
                  <a:noFill/>
                </a:ln>
                <a:solidFill>
                  <a:schemeClr val="tx1"/>
                </a:solidFill>
                <a:effectLst/>
                <a:latin typeface="Arial" panose="020B0604020202020204" pitchFamily="34" charset="0"/>
              </a:rPr>
              <a:t>Routledge</a:t>
            </a:r>
            <a:r>
              <a:rPr kumimoji="0" lang="el-GR" altLang="el-GR"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b="0" i="0" u="none" strike="noStrike" cap="none" normalizeH="0" baseline="0" dirty="0">
                <a:ln>
                  <a:noFill/>
                </a:ln>
                <a:solidFill>
                  <a:schemeClr val="tx1"/>
                </a:solidFill>
                <a:effectLst/>
                <a:latin typeface="Arial" panose="020B0604020202020204" pitchFamily="34" charset="0"/>
              </a:rPr>
              <a:t>Brown, R. (2019). </a:t>
            </a:r>
            <a:r>
              <a:rPr kumimoji="0" lang="el-GR" altLang="el-GR" b="0" i="1" u="none" strike="noStrike" cap="none" normalizeH="0" baseline="0" dirty="0" err="1">
                <a:ln>
                  <a:noFill/>
                </a:ln>
                <a:solidFill>
                  <a:schemeClr val="tx1"/>
                </a:solidFill>
                <a:effectLst/>
                <a:latin typeface="Arial" panose="020B0604020202020204" pitchFamily="34" charset="0"/>
              </a:rPr>
              <a:t>Effective</a:t>
            </a:r>
            <a:r>
              <a:rPr kumimoji="0" lang="el-GR" altLang="el-GR" b="0" i="1" u="none" strike="noStrike" cap="none" normalizeH="0" baseline="0" dirty="0">
                <a:ln>
                  <a:noFill/>
                </a:ln>
                <a:solidFill>
                  <a:schemeClr val="tx1"/>
                </a:solidFill>
                <a:effectLst/>
                <a:latin typeface="Arial" panose="020B0604020202020204" pitchFamily="34" charset="0"/>
              </a:rPr>
              <a:t> </a:t>
            </a:r>
            <a:r>
              <a:rPr kumimoji="0" lang="el-GR" altLang="el-GR" b="0" i="1" u="none" strike="noStrike" cap="none" normalizeH="0" baseline="0" dirty="0" err="1">
                <a:ln>
                  <a:noFill/>
                </a:ln>
                <a:solidFill>
                  <a:schemeClr val="tx1"/>
                </a:solidFill>
                <a:effectLst/>
                <a:latin typeface="Arial" panose="020B0604020202020204" pitchFamily="34" charset="0"/>
              </a:rPr>
              <a:t>Guidance</a:t>
            </a:r>
            <a:r>
              <a:rPr kumimoji="0" lang="el-GR" altLang="el-GR" b="0" i="1" u="none" strike="noStrike" cap="none" normalizeH="0" baseline="0" dirty="0">
                <a:ln>
                  <a:noFill/>
                </a:ln>
                <a:solidFill>
                  <a:schemeClr val="tx1"/>
                </a:solidFill>
                <a:effectLst/>
                <a:latin typeface="Arial" panose="020B0604020202020204" pitchFamily="34" charset="0"/>
              </a:rPr>
              <a:t> </a:t>
            </a:r>
            <a:r>
              <a:rPr kumimoji="0" lang="el-GR" altLang="el-GR" b="0" i="1" u="none" strike="noStrike" cap="none" normalizeH="0" baseline="0" dirty="0" err="1">
                <a:ln>
                  <a:noFill/>
                </a:ln>
                <a:solidFill>
                  <a:schemeClr val="tx1"/>
                </a:solidFill>
                <a:effectLst/>
                <a:latin typeface="Arial" panose="020B0604020202020204" pitchFamily="34" charset="0"/>
              </a:rPr>
              <a:t>Techniques</a:t>
            </a:r>
            <a:r>
              <a:rPr kumimoji="0" lang="el-GR" altLang="el-GR" b="0" i="0" u="none" strike="noStrike" cap="none" normalizeH="0" baseline="0" dirty="0">
                <a:ln>
                  <a:noFill/>
                </a:ln>
                <a:solidFill>
                  <a:schemeClr val="tx1"/>
                </a:solidFill>
                <a:effectLst/>
                <a:latin typeface="Arial" panose="020B0604020202020204" pitchFamily="34" charset="0"/>
              </a:rPr>
              <a:t>. </a:t>
            </a:r>
            <a:r>
              <a:rPr kumimoji="0" lang="el-GR" altLang="el-GR" b="0" i="0" u="none" strike="noStrike" cap="none" normalizeH="0" baseline="0" dirty="0" err="1">
                <a:ln>
                  <a:noFill/>
                </a:ln>
                <a:solidFill>
                  <a:schemeClr val="tx1"/>
                </a:solidFill>
                <a:effectLst/>
                <a:latin typeface="Arial" panose="020B0604020202020204" pitchFamily="34" charset="0"/>
              </a:rPr>
              <a:t>Sage</a:t>
            </a:r>
            <a:r>
              <a:rPr kumimoji="0" lang="el-GR" altLang="el-GR" b="0" i="0" u="none" strike="noStrike" cap="none" normalizeH="0" baseline="0" dirty="0">
                <a:ln>
                  <a:noFill/>
                </a:ln>
                <a:solidFill>
                  <a:schemeClr val="tx1"/>
                </a:solidFill>
                <a:effectLst/>
                <a:latin typeface="Arial" panose="020B0604020202020204" pitchFamily="34" charset="0"/>
              </a:rPr>
              <a:t> </a:t>
            </a:r>
            <a:r>
              <a:rPr kumimoji="0" lang="el-GR" altLang="el-GR" b="0" i="0" u="none" strike="noStrike" cap="none" normalizeH="0" baseline="0" dirty="0" err="1">
                <a:ln>
                  <a:noFill/>
                </a:ln>
                <a:solidFill>
                  <a:schemeClr val="tx1"/>
                </a:solidFill>
                <a:effectLst/>
                <a:latin typeface="Arial" panose="020B0604020202020204" pitchFamily="34" charset="0"/>
              </a:rPr>
              <a:t>Publications</a:t>
            </a:r>
            <a:r>
              <a:rPr kumimoji="0" lang="el-GR" altLang="el-GR"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4145818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Introduction</a:t>
            </a:r>
            <a:endParaRPr lang="el-GR" dirty="0"/>
          </a:p>
        </p:txBody>
      </p:sp>
      <p:sp>
        <p:nvSpPr>
          <p:cNvPr id="3" name="Θέση περιεχομένου 2"/>
          <p:cNvSpPr>
            <a:spLocks noGrp="1"/>
          </p:cNvSpPr>
          <p:nvPr>
            <p:ph idx="1"/>
          </p:nvPr>
        </p:nvSpPr>
        <p:spPr/>
        <p:txBody>
          <a:bodyPr/>
          <a:lstStyle/>
          <a:p>
            <a:r>
              <a:rPr lang="en-US" dirty="0"/>
              <a:t>This presentation explores how guidance and coaching, based on child psychology, can effectively serve as educational counseling. By understanding the developmental needs of children, these practices can enhance their academic and personal growth.</a:t>
            </a:r>
            <a:endParaRPr lang="el-GR" dirty="0"/>
          </a:p>
        </p:txBody>
      </p:sp>
    </p:spTree>
    <p:extLst>
      <p:ext uri="{BB962C8B-B14F-4D97-AF65-F5344CB8AC3E}">
        <p14:creationId xmlns:p14="http://schemas.microsoft.com/office/powerpoint/2010/main" val="1698481265"/>
      </p:ext>
    </p:extLst>
  </p:cSld>
  <p:clrMapOvr>
    <a:masterClrMapping/>
  </p:clrMapOvr>
  <mc:AlternateContent xmlns:mc="http://schemas.openxmlformats.org/markup-compatibility/2006" xmlns:p14="http://schemas.microsoft.com/office/powerpoint/2010/main">
    <mc:Choice Requires="p14">
      <p:transition spd="slow" p14:dur="2000" advTm="16514"/>
    </mc:Choice>
    <mc:Fallback xmlns="">
      <p:transition spd="slow" advTm="16514"/>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Understanding Child Psychology</a:t>
            </a:r>
            <a:endParaRPr lang="el-GR" dirty="0"/>
          </a:p>
        </p:txBody>
      </p:sp>
      <p:sp>
        <p:nvSpPr>
          <p:cNvPr id="3" name="Θέση περιεχομένου 2"/>
          <p:cNvSpPr>
            <a:spLocks noGrp="1"/>
          </p:cNvSpPr>
          <p:nvPr>
            <p:ph idx="1"/>
          </p:nvPr>
        </p:nvSpPr>
        <p:spPr/>
        <p:txBody>
          <a:bodyPr/>
          <a:lstStyle/>
          <a:p>
            <a:r>
              <a:rPr lang="en-US" dirty="0"/>
              <a:t>Child psychology focuses on the developmental stages of children and how they think, feel, and behave. It examines cognitive, emotional, social, and physical development from infancy through adolescence. Understanding these aspects is crucial for tailoring educational practices to meet the unique needs of each child.</a:t>
            </a:r>
          </a:p>
          <a:p>
            <a:r>
              <a:rPr lang="en-US" dirty="0"/>
              <a:t>Cognitive development involves how children perceive, think, and understand their world. Key theories, such as those by Jean Piaget, highlight stages of cognitive growth, emphasizing how children move from concrete to abstract thinking.</a:t>
            </a:r>
          </a:p>
        </p:txBody>
      </p:sp>
    </p:spTree>
    <p:extLst>
      <p:ext uri="{BB962C8B-B14F-4D97-AF65-F5344CB8AC3E}">
        <p14:creationId xmlns:p14="http://schemas.microsoft.com/office/powerpoint/2010/main" val="1542743837"/>
      </p:ext>
    </p:extLst>
  </p:cSld>
  <p:clrMapOvr>
    <a:masterClrMapping/>
  </p:clrMapOvr>
  <mc:AlternateContent xmlns:mc="http://schemas.openxmlformats.org/markup-compatibility/2006" xmlns:p14="http://schemas.microsoft.com/office/powerpoint/2010/main">
    <mc:Choice Requires="p14">
      <p:transition spd="slow" p14:dur="2000" advTm="41356"/>
    </mc:Choice>
    <mc:Fallback xmlns="">
      <p:transition spd="slow" advTm="4135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The Role of Guidance</a:t>
            </a:r>
            <a:endParaRPr lang="el-GR" dirty="0"/>
          </a:p>
        </p:txBody>
      </p:sp>
      <p:sp>
        <p:nvSpPr>
          <p:cNvPr id="3" name="Θέση περιεχομένου 2"/>
          <p:cNvSpPr>
            <a:spLocks noGrp="1"/>
          </p:cNvSpPr>
          <p:nvPr>
            <p:ph idx="1"/>
          </p:nvPr>
        </p:nvSpPr>
        <p:spPr/>
        <p:txBody>
          <a:bodyPr/>
          <a:lstStyle/>
          <a:p>
            <a:r>
              <a:rPr lang="en-US" dirty="0"/>
              <a:t>Guidance in educational settings involves providing direction, advice, and support to help children navigate their academic and personal development. It is an essential component of education that aids children in setting goals, making informed decisions, and solving problems. Effective guidance is rooted in an understanding of each child's psychological and developmental stage, ensuring that the advice and support provided are age-appropriate and relevant. This tailored approach helps children build self-confidence and develop critical thinking skills, which are vital for their overall growth and success.</a:t>
            </a:r>
            <a:endParaRPr lang="el-GR" dirty="0"/>
          </a:p>
        </p:txBody>
      </p:sp>
    </p:spTree>
    <p:extLst>
      <p:ext uri="{BB962C8B-B14F-4D97-AF65-F5344CB8AC3E}">
        <p14:creationId xmlns:p14="http://schemas.microsoft.com/office/powerpoint/2010/main" val="3504979844"/>
      </p:ext>
    </p:extLst>
  </p:cSld>
  <p:clrMapOvr>
    <a:masterClrMapping/>
  </p:clrMapOvr>
  <mc:AlternateContent xmlns:mc="http://schemas.openxmlformats.org/markup-compatibility/2006" xmlns:p14="http://schemas.microsoft.com/office/powerpoint/2010/main">
    <mc:Choice Requires="p14">
      <p:transition spd="slow" p14:dur="2000" advTm="38629"/>
    </mc:Choice>
    <mc:Fallback xmlns="">
      <p:transition spd="slow" advTm="38629"/>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The Role of Coaching</a:t>
            </a:r>
            <a:endParaRPr lang="el-GR" dirty="0"/>
          </a:p>
        </p:txBody>
      </p:sp>
      <p:sp>
        <p:nvSpPr>
          <p:cNvPr id="3" name="Θέση περιεχομένου 2"/>
          <p:cNvSpPr>
            <a:spLocks noGrp="1"/>
          </p:cNvSpPr>
          <p:nvPr>
            <p:ph idx="1"/>
          </p:nvPr>
        </p:nvSpPr>
        <p:spPr/>
        <p:txBody>
          <a:bodyPr>
            <a:normAutofit fontScale="92500" lnSpcReduction="10000"/>
          </a:bodyPr>
          <a:lstStyle/>
          <a:p>
            <a:r>
              <a:rPr lang="en-US" dirty="0"/>
              <a:t>Coaching in educational settings focuses on supporting and motivating children to achieve their personal and academic goals through structured and goal-oriented interactions. Coaches work closely with students to enhance their skills, build self-confidence, and encourage persistence.</a:t>
            </a:r>
          </a:p>
          <a:p>
            <a:r>
              <a:rPr lang="en-US" dirty="0"/>
              <a:t> By employing techniques such as goal setting, feedback, and positive reinforcement, coaches help students identify their strengths and address their weaknesses. This personalized support fosters a growth mindset, where children learn to embrace challenges and view failures as opportunities for growth. Through regular coaching sessions, students develop critical life skills, such as self-discipline, resilience, and effective communication, which are essential for their academic success and personal development.</a:t>
            </a:r>
            <a:endParaRPr lang="el-GR" dirty="0"/>
          </a:p>
        </p:txBody>
      </p:sp>
    </p:spTree>
    <p:extLst>
      <p:ext uri="{BB962C8B-B14F-4D97-AF65-F5344CB8AC3E}">
        <p14:creationId xmlns:p14="http://schemas.microsoft.com/office/powerpoint/2010/main" val="236139202"/>
      </p:ext>
    </p:extLst>
  </p:cSld>
  <p:clrMapOvr>
    <a:masterClrMapping/>
  </p:clrMapOvr>
  <mc:AlternateContent xmlns:mc="http://schemas.openxmlformats.org/markup-compatibility/2006" xmlns:p14="http://schemas.microsoft.com/office/powerpoint/2010/main">
    <mc:Choice Requires="p14">
      <p:transition spd="slow" p14:dur="2000" advTm="49120"/>
    </mc:Choice>
    <mc:Fallback xmlns="">
      <p:transition spd="slow" advTm="4912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Educational Counseling</a:t>
            </a:r>
            <a:endParaRPr lang="el-GR" dirty="0"/>
          </a:p>
        </p:txBody>
      </p:sp>
      <p:sp>
        <p:nvSpPr>
          <p:cNvPr id="3" name="Θέση περιεχομένου 2"/>
          <p:cNvSpPr>
            <a:spLocks noGrp="1"/>
          </p:cNvSpPr>
          <p:nvPr>
            <p:ph idx="1"/>
          </p:nvPr>
        </p:nvSpPr>
        <p:spPr/>
        <p:txBody>
          <a:bodyPr>
            <a:normAutofit fontScale="92500" lnSpcReduction="10000"/>
          </a:bodyPr>
          <a:lstStyle/>
          <a:p>
            <a:r>
              <a:rPr lang="en-US" dirty="0"/>
              <a:t>Educational counseling combines elements of guidance and coaching to support the overall well-being and development of children. It involves assessing a child's needs, providing personalized advice, and implementing strategies to overcome educational and personal challenges. Educational counselors work closely with students to help them navigate academic pressures, social issues, and emotional difficulties. </a:t>
            </a:r>
          </a:p>
          <a:p>
            <a:r>
              <a:rPr lang="en-US" dirty="0"/>
              <a:t>By offering a safe and supportive environment, counselors enable children to express their concerns and aspirations freely. This holistic approach not only aims to improve academic performance but also promotes emotional resilience and social competence, ensuring that each child has the tools and support needed to succeed both inside and outside the classroom.</a:t>
            </a:r>
            <a:endParaRPr lang="el-GR" dirty="0"/>
          </a:p>
        </p:txBody>
      </p:sp>
    </p:spTree>
    <p:extLst>
      <p:ext uri="{BB962C8B-B14F-4D97-AF65-F5344CB8AC3E}">
        <p14:creationId xmlns:p14="http://schemas.microsoft.com/office/powerpoint/2010/main" val="44156876"/>
      </p:ext>
    </p:extLst>
  </p:cSld>
  <p:clrMapOvr>
    <a:masterClrMapping/>
  </p:clrMapOvr>
  <mc:AlternateContent xmlns:mc="http://schemas.openxmlformats.org/markup-compatibility/2006" xmlns:p14="http://schemas.microsoft.com/office/powerpoint/2010/main">
    <mc:Choice Requires="p14">
      <p:transition spd="slow" p14:dur="2000" advTm="47083"/>
    </mc:Choice>
    <mc:Fallback xmlns="">
      <p:transition spd="slow" advTm="47083"/>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Benefits of Guidance and Coaching</a:t>
            </a:r>
            <a:endParaRPr lang="el-GR" dirty="0"/>
          </a:p>
        </p:txBody>
      </p:sp>
      <p:sp>
        <p:nvSpPr>
          <p:cNvPr id="3" name="Θέση περιεχομένου 2"/>
          <p:cNvSpPr>
            <a:spLocks noGrp="1"/>
          </p:cNvSpPr>
          <p:nvPr>
            <p:ph idx="1"/>
          </p:nvPr>
        </p:nvSpPr>
        <p:spPr/>
        <p:txBody>
          <a:bodyPr>
            <a:normAutofit fontScale="85000" lnSpcReduction="10000"/>
          </a:bodyPr>
          <a:lstStyle/>
          <a:p>
            <a:r>
              <a:rPr lang="en-US" dirty="0"/>
              <a:t>Guidance and coaching in educational settings offer numerous benefits that significantly enhance the development and success of children. These approaches help build self-esteem by providing positive reinforcement and recognizing individual achievements. Through structured goal-setting and personalized support, students experience improved academic performance and greater motivation to excel.</a:t>
            </a:r>
          </a:p>
          <a:p>
            <a:r>
              <a:rPr lang="en-US" dirty="0"/>
              <a:t> Additionally, guidance and coaching foster emotional resilience, teaching children how to manage stress, cope with challenges, and develop a growth mindset. Socially, these practices encourage the development of essential skills such as communication, teamwork, and empathy, which are crucial for building healthy relationships. </a:t>
            </a:r>
          </a:p>
          <a:p>
            <a:r>
              <a:rPr lang="en-US" dirty="0"/>
              <a:t>Overall, the combination of guidance and coaching creates a nurturing environment that supports holistic development, preparing children for both academic success and personal well-being.</a:t>
            </a:r>
            <a:endParaRPr lang="el-GR" dirty="0"/>
          </a:p>
        </p:txBody>
      </p:sp>
    </p:spTree>
    <p:extLst>
      <p:ext uri="{BB962C8B-B14F-4D97-AF65-F5344CB8AC3E}">
        <p14:creationId xmlns:p14="http://schemas.microsoft.com/office/powerpoint/2010/main" val="1027328635"/>
      </p:ext>
    </p:extLst>
  </p:cSld>
  <p:clrMapOvr>
    <a:masterClrMapping/>
  </p:clrMapOvr>
  <mc:AlternateContent xmlns:mc="http://schemas.openxmlformats.org/markup-compatibility/2006" xmlns:p14="http://schemas.microsoft.com/office/powerpoint/2010/main">
    <mc:Choice Requires="p14">
      <p:transition spd="slow" p14:dur="2000" advTm="53750"/>
    </mc:Choice>
    <mc:Fallback xmlns="">
      <p:transition spd="slow" advTm="5375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Case Study: Implementing Coaching in Schools</a:t>
            </a:r>
            <a:endParaRPr lang="el-GR" dirty="0"/>
          </a:p>
        </p:txBody>
      </p:sp>
      <p:sp>
        <p:nvSpPr>
          <p:cNvPr id="3" name="Θέση περιεχομένου 2"/>
          <p:cNvSpPr>
            <a:spLocks noGrp="1"/>
          </p:cNvSpPr>
          <p:nvPr>
            <p:ph idx="1"/>
          </p:nvPr>
        </p:nvSpPr>
        <p:spPr/>
        <p:txBody>
          <a:bodyPr>
            <a:normAutofit fontScale="77500" lnSpcReduction="20000"/>
          </a:bodyPr>
          <a:lstStyle/>
          <a:p>
            <a:r>
              <a:rPr lang="en-US" dirty="0"/>
              <a:t>A case study on implementing coaching programs in schools highlights the transformative impact these initiatives can have on student outcomes. In several schools, coaching programs were introduced to provide personalized support and motivation to students struggling academically and socially. Trained coaches worked one-on-one with students, helping them set realistic goals, develop effective study habits, and build confidence. </a:t>
            </a:r>
          </a:p>
          <a:p>
            <a:r>
              <a:rPr lang="en-US" dirty="0"/>
              <a:t>The results were overwhelmingly positive: students in the coaching programs showed significant improvements in their academic performance, increased engagement in school activities, and enhanced emotional well-being. Teachers and parents also reported better communication and stronger relationships with students, noting that the personalized attention and encouragement helped students overcome challenges and reach their full potential. </a:t>
            </a:r>
          </a:p>
          <a:p>
            <a:r>
              <a:rPr lang="en-US" dirty="0"/>
              <a:t>This case study demonstrates that coaching can be a powerful tool in creating a supportive and effective learning environment, leading to overall school improvement and student success.</a:t>
            </a:r>
            <a:endParaRPr lang="el-GR" dirty="0"/>
          </a:p>
        </p:txBody>
      </p:sp>
    </p:spTree>
    <p:extLst>
      <p:ext uri="{BB962C8B-B14F-4D97-AF65-F5344CB8AC3E}">
        <p14:creationId xmlns:p14="http://schemas.microsoft.com/office/powerpoint/2010/main" val="2942217199"/>
      </p:ext>
    </p:extLst>
  </p:cSld>
  <p:clrMapOvr>
    <a:masterClrMapping/>
  </p:clrMapOvr>
  <mc:AlternateContent xmlns:mc="http://schemas.openxmlformats.org/markup-compatibility/2006" xmlns:p14="http://schemas.microsoft.com/office/powerpoint/2010/main">
    <mc:Choice Requires="p14">
      <p:transition spd="slow" p14:dur="2000" advTm="62036"/>
    </mc:Choice>
    <mc:Fallback xmlns="">
      <p:transition spd="slow" advTm="62036"/>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Techniques in Educational Counseling</a:t>
            </a:r>
            <a:endParaRPr lang="el-GR" dirty="0"/>
          </a:p>
        </p:txBody>
      </p:sp>
      <p:sp>
        <p:nvSpPr>
          <p:cNvPr id="3" name="Θέση περιεχομένου 2"/>
          <p:cNvSpPr>
            <a:spLocks noGrp="1"/>
          </p:cNvSpPr>
          <p:nvPr>
            <p:ph idx="1"/>
          </p:nvPr>
        </p:nvSpPr>
        <p:spPr/>
        <p:txBody>
          <a:bodyPr>
            <a:normAutofit fontScale="85000" lnSpcReduction="10000"/>
          </a:bodyPr>
          <a:lstStyle/>
          <a:p>
            <a:r>
              <a:rPr lang="en-US" dirty="0"/>
              <a:t>Effective educational counseling employs a variety of techniques designed to support and guide students in their academic and personal growth. Key techniques include active listening, where counselors attentively listen to students' concerns and experiences without judgment, fostering a sense of trust and understanding. Goal setting is another essential technique, helping students establish clear, achievable objectives that provide direction and motivation. Positive reinforcement is used to encourage desirable behaviors and achievements, boosting students' confidence and self-esteem. </a:t>
            </a:r>
          </a:p>
          <a:p>
            <a:r>
              <a:rPr lang="en-US" dirty="0"/>
              <a:t>Additionally, providing constructive feedback helps students understand their strengths and areas for improvement, promoting continuous growth and learning. Other techniques such as role-playing, stress management strategies, and problem-solving exercises are also employed to equip students with the skills needed to navigate challenges effectively. These techniques create a supportive environment that empowers students to take charge of their educational journey and personal development.</a:t>
            </a:r>
            <a:endParaRPr lang="el-GR" dirty="0"/>
          </a:p>
        </p:txBody>
      </p:sp>
    </p:spTree>
    <p:extLst>
      <p:ext uri="{BB962C8B-B14F-4D97-AF65-F5344CB8AC3E}">
        <p14:creationId xmlns:p14="http://schemas.microsoft.com/office/powerpoint/2010/main" val="3293746073"/>
      </p:ext>
    </p:extLst>
  </p:cSld>
  <p:clrMapOvr>
    <a:masterClrMapping/>
  </p:clrMapOvr>
  <mc:AlternateContent xmlns:mc="http://schemas.openxmlformats.org/markup-compatibility/2006" xmlns:p14="http://schemas.microsoft.com/office/powerpoint/2010/main">
    <mc:Choice Requires="p14">
      <p:transition spd="slow" p14:dur="2000" advTm="62525"/>
    </mc:Choice>
    <mc:Fallback xmlns="">
      <p:transition spd="slow" advTm="62525"/>
    </mc:Fallback>
  </mc:AlternateContent>
</p:sld>
</file>

<file path=ppt/theme/theme1.xml><?xml version="1.0" encoding="utf-8"?>
<a:theme xmlns:a="http://schemas.openxmlformats.org/drawingml/2006/main" name="Συλλογη">
  <a:themeElements>
    <a:clrScheme name="Συλλογη">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Συλλογη">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Συλλογη">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166</TotalTime>
  <Words>1871</Words>
  <Application>Microsoft Office PowerPoint</Application>
  <PresentationFormat>Panorámica</PresentationFormat>
  <Paragraphs>55</Paragraphs>
  <Slides>16</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16</vt:i4>
      </vt:variant>
    </vt:vector>
  </HeadingPairs>
  <TitlesOfParts>
    <vt:vector size="19" baseType="lpstr">
      <vt:lpstr>Arial</vt:lpstr>
      <vt:lpstr>Gill Sans MT</vt:lpstr>
      <vt:lpstr>Συλλογη</vt:lpstr>
      <vt:lpstr>Integrating Guidance and Coaching into Educational Counseling with a Foundation in Child Psychology</vt:lpstr>
      <vt:lpstr>Introduction</vt:lpstr>
      <vt:lpstr>Understanding Child Psychology</vt:lpstr>
      <vt:lpstr>The Role of Guidance</vt:lpstr>
      <vt:lpstr>The Role of Coaching</vt:lpstr>
      <vt:lpstr>Educational Counseling</vt:lpstr>
      <vt:lpstr>Benefits of Guidance and Coaching</vt:lpstr>
      <vt:lpstr>Case Study: Implementing Coaching in Schools</vt:lpstr>
      <vt:lpstr>Techniques in Educational Counseling</vt:lpstr>
      <vt:lpstr>Challenges and Solutions</vt:lpstr>
      <vt:lpstr>Role of Parents and Guardians</vt:lpstr>
      <vt:lpstr>Teacher Training and Development</vt:lpstr>
      <vt:lpstr>Measuring Effectiveness</vt:lpstr>
      <vt:lpstr>Future Directions</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Guidance and Coaching as Educational Counseling Informed by Child Psychology</dc:title>
  <dc:creator>ΛΑΛΟΣ ΧΡΗΣΤΟΣ</dc:creator>
  <cp:lastModifiedBy>Ramón Ruiz</cp:lastModifiedBy>
  <cp:revision>16</cp:revision>
  <dcterms:created xsi:type="dcterms:W3CDTF">2024-06-26T11:00:50Z</dcterms:created>
  <dcterms:modified xsi:type="dcterms:W3CDTF">2025-07-07T15:55:30Z</dcterms:modified>
</cp:coreProperties>
</file>